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aleway ExtraBold"/>
      <p:bold r:id="rId31"/>
      <p:boldItalic r:id="rId32"/>
    </p:embeddedFont>
    <p:embeddedFont>
      <p:font typeface="Proxima Nova"/>
      <p:regular r:id="rId33"/>
      <p:bold r:id="rId34"/>
      <p:italic r:id="rId35"/>
      <p:boldItalic r:id="rId36"/>
    </p:embeddedFont>
    <p:embeddedFont>
      <p:font typeface="Bubblegum Sans"/>
      <p:regular r:id="rId37"/>
    </p:embeddedFont>
    <p:embeddedFont>
      <p:font typeface="Raleway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Light-italic.fntdata"/><Relationship Id="rId20" Type="http://schemas.openxmlformats.org/officeDocument/2006/relationships/slide" Target="slides/slide16.xml"/><Relationship Id="rId41" Type="http://schemas.openxmlformats.org/officeDocument/2006/relationships/font" Target="fonts/RalewayLight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ExtraBold-bold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6.xml"/><Relationship Id="rId32" Type="http://schemas.openxmlformats.org/officeDocument/2006/relationships/font" Target="fonts/RalewayExtraBold-boldItalic.fntdata"/><Relationship Id="rId13" Type="http://schemas.openxmlformats.org/officeDocument/2006/relationships/slide" Target="slides/slide9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8.xml"/><Relationship Id="rId34" Type="http://schemas.openxmlformats.org/officeDocument/2006/relationships/font" Target="fonts/ProximaNova-bold.fntdata"/><Relationship Id="rId15" Type="http://schemas.openxmlformats.org/officeDocument/2006/relationships/slide" Target="slides/slide11.xml"/><Relationship Id="rId37" Type="http://schemas.openxmlformats.org/officeDocument/2006/relationships/font" Target="fonts/BubblegumSans-regular.fntdata"/><Relationship Id="rId14" Type="http://schemas.openxmlformats.org/officeDocument/2006/relationships/slide" Target="slides/slide10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3.xml"/><Relationship Id="rId39" Type="http://schemas.openxmlformats.org/officeDocument/2006/relationships/font" Target="fonts/RalewayLight-bold.fntdata"/><Relationship Id="rId16" Type="http://schemas.openxmlformats.org/officeDocument/2006/relationships/slide" Target="slides/slide12.xml"/><Relationship Id="rId38" Type="http://schemas.openxmlformats.org/officeDocument/2006/relationships/font" Target="fonts/Raleway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e9f0691ef_1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e9f0691e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e9f0691ef_1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e9f0691e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f2c8f0345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f2c8f034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f2c8f0345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f2c8f03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e9f0691ef_1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e9f0691e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2c8f0345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2c8f03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e9f0691ef_1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e9f0691e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e9f0691ef_1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e9f0691e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f2c8f0345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f2c8f034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f2c8f0345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f2c8f034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e9f0691ef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e9f0691e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f2c8f0345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f2c8f034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f2e833b9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f2e833b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e9f0691ef_1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e9f0691e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f2c8f034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f2c8f03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f2c8f0345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f2c8f034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e9f0691ef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e9f0691e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e9f0691ef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e9f0691ef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e9f0691ef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e9f0691e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e9f0691ef_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e9f0691e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9f0691ef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e9f0691e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1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6" name="Google Shape;56;p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piy1EEhlPFzvnXE-1ORleBI4MOQ5RrQZ/view" TargetMode="External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447800" y="6964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latin typeface="Bubblegum Sans"/>
                <a:ea typeface="Bubblegum Sans"/>
                <a:cs typeface="Bubblegum Sans"/>
                <a:sym typeface="Bubblegum Sans"/>
              </a:rPr>
              <a:t>Un Paseo por</a:t>
            </a:r>
            <a:r>
              <a:rPr lang="en"/>
              <a:t> 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03813"/>
            <a:ext cx="7328490" cy="2466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3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65" name="Google Shape;65;p1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311700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FF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ÁREA DE ETIQUETAS</a:t>
            </a:r>
            <a:endParaRPr b="1" sz="3600">
              <a:solidFill>
                <a:srgbClr val="FF00FF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4">
            <a:alphaModFix/>
          </a:blip>
          <a:srcRect b="1747" l="4580" r="78361" t="21594"/>
          <a:stretch/>
        </p:blipFill>
        <p:spPr>
          <a:xfrm>
            <a:off x="311700" y="936725"/>
            <a:ext cx="1665157" cy="420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5">
            <a:alphaModFix/>
          </a:blip>
          <a:srcRect b="0" l="4876" r="79735" t="21525"/>
          <a:stretch/>
        </p:blipFill>
        <p:spPr>
          <a:xfrm>
            <a:off x="2452525" y="928213"/>
            <a:ext cx="1665151" cy="420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6">
            <a:alphaModFix/>
          </a:blip>
          <a:srcRect b="0" l="4953" r="79401" t="23011"/>
          <a:stretch/>
        </p:blipFill>
        <p:spPr>
          <a:xfrm>
            <a:off x="6971549" y="919713"/>
            <a:ext cx="1732450" cy="42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7">
            <a:alphaModFix/>
          </a:blip>
          <a:srcRect b="41161" l="4833" r="77867" t="24365"/>
          <a:stretch/>
        </p:blipFill>
        <p:spPr>
          <a:xfrm>
            <a:off x="4473575" y="936725"/>
            <a:ext cx="1839401" cy="20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311700" y="228600"/>
            <a:ext cx="77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ÁREA DE PROGRAMACIÓN</a:t>
            </a:r>
            <a:endParaRPr b="1" sz="3600">
              <a:solidFill>
                <a:srgbClr val="99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31881" l="28525" r="0" t="16696"/>
          <a:stretch/>
        </p:blipFill>
        <p:spPr>
          <a:xfrm>
            <a:off x="1470300" y="2516875"/>
            <a:ext cx="6412675" cy="21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420100" y="783450"/>
            <a:ext cx="83001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bblegum Sans"/>
              <a:buChar char="●"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Muestra todos los programas asociados al objeto activo. </a:t>
            </a:r>
            <a:endParaRPr sz="20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bblegum Sans"/>
              <a:buChar char="●"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Los programas se crean arrastrando los bloques de la parte izquierda a esta área. </a:t>
            </a:r>
            <a:endParaRPr sz="20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bblegum Sans"/>
              <a:buChar char="●"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Se puede crear desde programas simples de unos cuantos bloques como programas más complejos con muchos bloques.. </a:t>
            </a:r>
            <a:endParaRPr sz="20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618275" y="1295925"/>
            <a:ext cx="77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CREANDO NUESTRO PRIMER “HOLA MUNDO”</a:t>
            </a:r>
            <a:endParaRPr b="1" sz="3600">
              <a:solidFill>
                <a:srgbClr val="99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b="40746" l="15599" r="59467" t="27905"/>
          <a:stretch/>
        </p:blipFill>
        <p:spPr>
          <a:xfrm>
            <a:off x="2841750" y="2395775"/>
            <a:ext cx="3292750" cy="23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618275" y="381525"/>
            <a:ext cx="77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CREANDO NUESTRO PRIMER “HOLA MUNDO”</a:t>
            </a:r>
            <a:endParaRPr sz="3600">
              <a:solidFill>
                <a:srgbClr val="99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567725" y="1959500"/>
            <a:ext cx="7914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Haremos que el Gatito Scratch salude diciendo: Hola Mundo! Durante 5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segundos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40772" l="16763" r="10540" t="27573"/>
          <a:stretch/>
        </p:blipFill>
        <p:spPr>
          <a:xfrm>
            <a:off x="1407925" y="2833775"/>
            <a:ext cx="5287301" cy="129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311700" y="974225"/>
            <a:ext cx="8520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Es donde podemos ver nuestro proyecto en ejecución.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11700" y="184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ESCENARIO</a:t>
            </a:r>
            <a:endParaRPr sz="5800">
              <a:solidFill>
                <a:srgbClr val="00FF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b="52604" l="74399" r="0" t="4623"/>
          <a:stretch/>
        </p:blipFill>
        <p:spPr>
          <a:xfrm>
            <a:off x="461892" y="1954900"/>
            <a:ext cx="3129774" cy="2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5">
            <a:alphaModFix/>
          </a:blip>
          <a:srcRect b="37854" l="61899" r="947" t="5813"/>
          <a:stretch/>
        </p:blipFill>
        <p:spPr>
          <a:xfrm>
            <a:off x="3317650" y="1942000"/>
            <a:ext cx="3051850" cy="263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6">
            <a:alphaModFix/>
          </a:blip>
          <a:srcRect b="38227" l="64940" r="831" t="5230"/>
          <a:stretch/>
        </p:blipFill>
        <p:spPr>
          <a:xfrm>
            <a:off x="5607500" y="1954900"/>
            <a:ext cx="3129778" cy="263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556350" y="1121050"/>
            <a:ext cx="80481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Escoge el escenario que más te guste, tal vez puede estar en el espacio o a las puertas de un castillo, utiliza tu imaginación.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311700" y="413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FF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CREA TU PRIMER ESCENARIO</a:t>
            </a:r>
            <a:endParaRPr sz="3600">
              <a:solidFill>
                <a:srgbClr val="00FF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40563" l="28682" r="53389" t="45602"/>
          <a:stretch/>
        </p:blipFill>
        <p:spPr>
          <a:xfrm>
            <a:off x="556350" y="2481800"/>
            <a:ext cx="3166900" cy="13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b="31442" l="63576" r="1390" t="21367"/>
          <a:stretch/>
        </p:blipFill>
        <p:spPr>
          <a:xfrm>
            <a:off x="4593450" y="2030042"/>
            <a:ext cx="3451701" cy="26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311700" y="863550"/>
            <a:ext cx="450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ubblegum Sans"/>
              <a:buChar char="●"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Cada objeto en Scratch también recibe el nombre de </a:t>
            </a:r>
            <a:r>
              <a:rPr b="1" lang="en" sz="2200">
                <a:latin typeface="Bubblegum Sans"/>
                <a:ea typeface="Bubblegum Sans"/>
                <a:cs typeface="Bubblegum Sans"/>
                <a:sym typeface="Bubblegum Sans"/>
              </a:rPr>
              <a:t>sprite</a:t>
            </a: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. </a:t>
            </a:r>
            <a:endParaRPr sz="20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bblegum Sans"/>
              <a:buChar char="●"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Al que se tiene acceso desde la biblioteca de objetos que tiene Scratch. </a:t>
            </a:r>
            <a:endParaRPr sz="20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bblegum Sans"/>
              <a:buChar char="●"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Scratch incorpora un conjunto de imágenes que pueden ser utilizadas como objetos dentro de tu proyecto.</a:t>
            </a:r>
            <a:endParaRPr sz="1800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311700" y="238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D85C6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ÁREA DE SPRITE</a:t>
            </a:r>
            <a:endParaRPr sz="3600">
              <a:solidFill>
                <a:srgbClr val="3D85C6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4">
            <a:alphaModFix/>
          </a:blip>
          <a:srcRect b="1258" l="64517" r="0" t="70206"/>
          <a:stretch/>
        </p:blipFill>
        <p:spPr>
          <a:xfrm>
            <a:off x="4723400" y="1042349"/>
            <a:ext cx="3963101" cy="316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4">
            <a:alphaModFix/>
          </a:blip>
          <a:srcRect b="0" l="0" r="9024" t="10442"/>
          <a:stretch/>
        </p:blipFill>
        <p:spPr>
          <a:xfrm>
            <a:off x="1156748" y="981275"/>
            <a:ext cx="6723124" cy="36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311700" y="238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D85C6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ÁREA DE SPRITE</a:t>
            </a:r>
            <a:endParaRPr sz="3600">
              <a:solidFill>
                <a:srgbClr val="3D85C6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0"/>
          <p:cNvSpPr txBox="1"/>
          <p:nvPr/>
        </p:nvSpPr>
        <p:spPr>
          <a:xfrm>
            <a:off x="311700" y="314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D85C6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Eligiendo nuestro Sprite favorito</a:t>
            </a:r>
            <a:endParaRPr sz="3600">
              <a:solidFill>
                <a:srgbClr val="3D85C6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 rotWithShape="1">
          <a:blip r:embed="rId4">
            <a:alphaModFix/>
          </a:blip>
          <a:srcRect b="32638" l="64554" r="0" t="34028"/>
          <a:stretch/>
        </p:blipFill>
        <p:spPr>
          <a:xfrm>
            <a:off x="613125" y="2611500"/>
            <a:ext cx="2491126" cy="13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5">
            <a:alphaModFix/>
          </a:blip>
          <a:srcRect b="31415" l="64579" r="0" t="32329"/>
          <a:stretch/>
        </p:blipFill>
        <p:spPr>
          <a:xfrm>
            <a:off x="3251500" y="2611500"/>
            <a:ext cx="2288658" cy="13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 rotWithShape="1">
          <a:blip r:embed="rId6">
            <a:alphaModFix/>
          </a:blip>
          <a:srcRect b="32500" l="64660" r="0" t="33927"/>
          <a:stretch/>
        </p:blipFill>
        <p:spPr>
          <a:xfrm>
            <a:off x="5732425" y="2611500"/>
            <a:ext cx="2466040" cy="131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556350" y="1121050"/>
            <a:ext cx="8048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Escoge el sprite que más te guste, tal vez sea un gato, un pez o lo que se te ocurra.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311700" y="314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¿Como guardar mis proyectos?</a:t>
            </a:r>
            <a:endParaRPr sz="3600">
              <a:solidFill>
                <a:srgbClr val="38761D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 rotWithShape="1">
          <a:blip r:embed="rId3">
            <a:alphaModFix/>
          </a:blip>
          <a:srcRect b="70568" l="0" r="71957" t="9029"/>
          <a:stretch/>
        </p:blipFill>
        <p:spPr>
          <a:xfrm>
            <a:off x="5467650" y="1176300"/>
            <a:ext cx="3136749" cy="12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>
            <a:off x="488225" y="1021875"/>
            <a:ext cx="49164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Primero hacemos click en </a:t>
            </a:r>
            <a:r>
              <a:rPr b="1" lang="en" sz="2200">
                <a:latin typeface="Bubblegum Sans"/>
                <a:ea typeface="Bubblegum Sans"/>
                <a:cs typeface="Bubblegum Sans"/>
                <a:sym typeface="Bubblegum Sans"/>
              </a:rPr>
              <a:t>ARCHIVO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 y luego damos click en </a:t>
            </a:r>
            <a:r>
              <a:rPr b="1" lang="en" sz="2200">
                <a:latin typeface="Bubblegum Sans"/>
                <a:ea typeface="Bubblegum Sans"/>
                <a:cs typeface="Bubblegum Sans"/>
                <a:sym typeface="Bubblegum Sans"/>
              </a:rPr>
              <a:t>GUARDAR EN TU COMPUTADOR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.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4314625" y="2568600"/>
            <a:ext cx="43713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Bubblegum Sans"/>
              <a:buChar char="●"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Por 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último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 elegimos la carpeta donde queremos que se guarde nuestro proyecto y listo.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4">
            <a:alphaModFix/>
          </a:blip>
          <a:srcRect b="38785" l="0" r="52265" t="8836"/>
          <a:stretch/>
        </p:blipFill>
        <p:spPr>
          <a:xfrm>
            <a:off x="690850" y="2594000"/>
            <a:ext cx="3235863" cy="19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 title="IntroScratch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000"/>
            <a:ext cx="9144000" cy="51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311700" y="314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</a:t>
            </a:r>
            <a:r>
              <a:rPr lang="en" sz="3600">
                <a:solidFill>
                  <a:srgbClr val="38761D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Cómo</a:t>
            </a:r>
            <a:r>
              <a:rPr lang="en" sz="3600">
                <a:solidFill>
                  <a:srgbClr val="38761D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abrir mis proyectos?</a:t>
            </a:r>
            <a:endParaRPr sz="3600">
              <a:solidFill>
                <a:srgbClr val="38761D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488225" y="1021875"/>
            <a:ext cx="49164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Primero hacemos click en </a:t>
            </a:r>
            <a:r>
              <a:rPr b="1" lang="en" sz="2200">
                <a:latin typeface="Bubblegum Sans"/>
                <a:ea typeface="Bubblegum Sans"/>
                <a:cs typeface="Bubblegum Sans"/>
                <a:sym typeface="Bubblegum Sans"/>
              </a:rPr>
              <a:t>ARCHIVO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 y luego damos click en </a:t>
            </a:r>
            <a:r>
              <a:rPr b="1" lang="en" sz="2200">
                <a:latin typeface="Bubblegum Sans"/>
                <a:ea typeface="Bubblegum Sans"/>
                <a:cs typeface="Bubblegum Sans"/>
                <a:sym typeface="Bubblegum Sans"/>
              </a:rPr>
              <a:t>SUBIR DESDE TU COMPUTADOR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.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4543225" y="2568600"/>
            <a:ext cx="43713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Elegimos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 nuestro proyecto y damos en </a:t>
            </a:r>
            <a:r>
              <a:rPr b="1" lang="en" sz="2200">
                <a:latin typeface="Bubblegum Sans"/>
                <a:ea typeface="Bubblegum Sans"/>
                <a:cs typeface="Bubblegum Sans"/>
                <a:sym typeface="Bubblegum Sans"/>
              </a:rPr>
              <a:t>abrir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.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70650" l="620" r="71813" t="8809"/>
          <a:stretch/>
        </p:blipFill>
        <p:spPr>
          <a:xfrm>
            <a:off x="5378650" y="1124075"/>
            <a:ext cx="3187722" cy="13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b="38571" l="1293" r="52832" t="12072"/>
          <a:stretch/>
        </p:blipFill>
        <p:spPr>
          <a:xfrm>
            <a:off x="838450" y="2134600"/>
            <a:ext cx="3885276" cy="235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1138950" y="20612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ubblegum Sans"/>
                <a:ea typeface="Bubblegum Sans"/>
                <a:cs typeface="Bubblegum Sans"/>
                <a:sym typeface="Bubblegum Sans"/>
              </a:rPr>
              <a:t>Taller unidad uno</a:t>
            </a:r>
            <a:endParaRPr b="1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61" name="Google Shape;261;p3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25" y="445600"/>
            <a:ext cx="6783625" cy="42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533650" y="1414500"/>
            <a:ext cx="50802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ubblegum Sans"/>
              <a:buChar char="●"/>
            </a:pPr>
            <a:r>
              <a:rPr lang="en" sz="20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Programar es decirle a tu computadora que cosas quieres que haga por ti, es hablar en su idioma y enseñarle o decirle todo lo que necesites que realice.</a:t>
            </a:r>
            <a:endParaRPr sz="2000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ubblegum Sans"/>
              <a:buChar char="●"/>
            </a:pPr>
            <a:r>
              <a:rPr lang="en" sz="2000">
                <a:solidFill>
                  <a:srgbClr val="00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Es realizar algo a través de una serie de pasos detallados. Por ejemplo, el acto de dormir sigue un orden lógico:</a:t>
            </a:r>
            <a:endParaRPr sz="2000">
              <a:solidFill>
                <a:srgbClr val="00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30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323875" y="279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¿Qué es Programar?</a:t>
            </a:r>
            <a:endParaRPr b="1" sz="48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875" y="1569450"/>
            <a:ext cx="3071150" cy="2685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545000" y="1248975"/>
            <a:ext cx="80592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Luego escribiremos estos pasos. Podría ser en español, en inglés o cualquier otro idioma, pero las instrucciones seguirán siendo las mismas.</a:t>
            </a:r>
            <a:endParaRPr sz="1800">
              <a:solidFill>
                <a:srgbClr val="444444"/>
              </a:solidFill>
              <a:highlight>
                <a:srgbClr val="FFFFFF"/>
              </a:highlight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23875" y="279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¿Qué es Programar?</a:t>
            </a:r>
            <a:endParaRPr b="1" sz="48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463" y="2198400"/>
            <a:ext cx="4048214" cy="22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850" y="2271725"/>
            <a:ext cx="2168675" cy="23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323875" y="279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A285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¿Qué es Scratch?</a:t>
            </a:r>
            <a:endParaRPr b="1" sz="4800">
              <a:solidFill>
                <a:srgbClr val="CA285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87900" y="1234950"/>
            <a:ext cx="50280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Bubblegum Sans"/>
              <a:buChar char="●"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Scratch es un lenguaje de programación que facilita crear historias interactivas, juegos y 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a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nimaciones .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68300" lvl="0" marL="457200" rtl="0" algn="just">
              <a:spcBef>
                <a:spcPts val="1000"/>
              </a:spcBef>
              <a:spcAft>
                <a:spcPts val="0"/>
              </a:spcAft>
              <a:buSzPts val="2200"/>
              <a:buFont typeface="Bubblegum Sans"/>
              <a:buChar char="●"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Puedes compartir tus creaciones con otras personas en la web.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68300" lvl="0" marL="457200" rtl="0" algn="just">
              <a:spcBef>
                <a:spcPts val="1000"/>
              </a:spcBef>
              <a:spcAft>
                <a:spcPts val="0"/>
              </a:spcAft>
              <a:buSzPts val="2200"/>
              <a:buFont typeface="Bubblegum Sans"/>
              <a:buChar char="●"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Te 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convertirás</a:t>
            </a: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 en un programador!</a:t>
            </a:r>
            <a:endParaRPr sz="22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7B7B7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39351" l="0" r="0" t="5287"/>
          <a:stretch/>
        </p:blipFill>
        <p:spPr>
          <a:xfrm>
            <a:off x="5415900" y="1499500"/>
            <a:ext cx="3296375" cy="2376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0" t="10039"/>
          <a:stretch/>
        </p:blipFill>
        <p:spPr>
          <a:xfrm>
            <a:off x="566875" y="388425"/>
            <a:ext cx="7776098" cy="43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 rot="1455979">
            <a:off x="860445" y="1951397"/>
            <a:ext cx="6916699" cy="9646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ubblegum Sans"/>
              </a:rPr>
              <a:t>Entorno de Trabajo</a:t>
            </a: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2554725" y="1124075"/>
            <a:ext cx="12945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EJECUTA EL PROGRAMA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0" r="0" t="10039"/>
          <a:stretch/>
        </p:blipFill>
        <p:spPr>
          <a:xfrm>
            <a:off x="703975" y="726675"/>
            <a:ext cx="7347424" cy="396251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722215" y="1006597"/>
            <a:ext cx="1651500" cy="3682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900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AREA DE ETIQUETAS</a:t>
            </a:r>
            <a:endParaRPr b="1" sz="2200">
              <a:solidFill>
                <a:srgbClr val="9900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2436614" y="1212831"/>
            <a:ext cx="2929200" cy="3476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00FF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AREA DE</a:t>
            </a:r>
            <a:endParaRPr b="1" sz="2600">
              <a:solidFill>
                <a:srgbClr val="FF00FF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00FF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PROGRAMACION</a:t>
            </a:r>
            <a:endParaRPr b="1" sz="2600">
              <a:solidFill>
                <a:srgbClr val="FF00FF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5428856" y="1212831"/>
            <a:ext cx="2583000" cy="2064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FF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ESCENARIO</a:t>
            </a:r>
            <a:endParaRPr b="1" sz="2400">
              <a:solidFill>
                <a:srgbClr val="00FF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5428856" y="3312169"/>
            <a:ext cx="2583000" cy="1377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155CC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AREA DE “SPRITES”</a:t>
            </a:r>
            <a:endParaRPr b="1" sz="2400">
              <a:solidFill>
                <a:srgbClr val="1155CC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cxnSp>
        <p:nvCxnSpPr>
          <p:cNvPr id="123" name="Google Shape;123;p19"/>
          <p:cNvCxnSpPr>
            <a:stCxn id="124" idx="3"/>
          </p:cNvCxnSpPr>
          <p:nvPr/>
        </p:nvCxnSpPr>
        <p:spPr>
          <a:xfrm flipH="1" rot="10800000">
            <a:off x="4256917" y="1146695"/>
            <a:ext cx="1159200" cy="7695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9"/>
          <p:cNvSpPr txBox="1"/>
          <p:nvPr/>
        </p:nvSpPr>
        <p:spPr>
          <a:xfrm>
            <a:off x="3062017" y="1691945"/>
            <a:ext cx="1194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ubblegum Sans"/>
                <a:ea typeface="Bubblegum Sans"/>
                <a:cs typeface="Bubblegum Sans"/>
                <a:sym typeface="Bubblegum Sans"/>
              </a:rPr>
              <a:t>EJECUTA EL PROGRAMA</a:t>
            </a:r>
            <a:endParaRPr b="1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7463697" y="1561075"/>
            <a:ext cx="1194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ubblegum Sans"/>
                <a:ea typeface="Bubblegum Sans"/>
                <a:cs typeface="Bubblegum Sans"/>
                <a:sym typeface="Bubblegum Sans"/>
              </a:rPr>
              <a:t>DETIENE EL PROGRAMA</a:t>
            </a:r>
            <a:endParaRPr b="1"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cxnSp>
        <p:nvCxnSpPr>
          <p:cNvPr id="126" name="Google Shape;126;p19"/>
          <p:cNvCxnSpPr>
            <a:stCxn id="125" idx="1"/>
          </p:cNvCxnSpPr>
          <p:nvPr/>
        </p:nvCxnSpPr>
        <p:spPr>
          <a:xfrm rot="10800000">
            <a:off x="5801997" y="1158025"/>
            <a:ext cx="1661700" cy="627300"/>
          </a:xfrm>
          <a:prstGeom prst="straightConnector1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311700" y="30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FF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ÁREA DE ETIQUETAS</a:t>
            </a:r>
            <a:endParaRPr b="1" sz="3000">
              <a:solidFill>
                <a:srgbClr val="FF00FF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1090000" y="760750"/>
            <a:ext cx="73233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ubblegum Sans"/>
                <a:ea typeface="Bubblegum Sans"/>
                <a:cs typeface="Bubblegum Sans"/>
                <a:sym typeface="Bubblegum Sans"/>
              </a:rPr>
              <a:t>En esta área nos muestra el conjunto de instrucciones que podremos utilizar en la creación de programas. En total contamos con 8 elementos con sus respectivos colores.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/>
          </a:blip>
          <a:srcRect b="24906" l="0" r="95333" t="21077"/>
          <a:stretch/>
        </p:blipFill>
        <p:spPr>
          <a:xfrm>
            <a:off x="459300" y="411025"/>
            <a:ext cx="630699" cy="456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2395750" y="1937300"/>
            <a:ext cx="4961700" cy="3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solidFill>
                  <a:srgbClr val="0B5394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AZUL</a:t>
            </a: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 para el </a:t>
            </a:r>
            <a:r>
              <a:rPr lang="en" sz="2000">
                <a:solidFill>
                  <a:srgbClr val="0B5394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MOVIMIENTO</a:t>
            </a:r>
            <a:endParaRPr sz="2000">
              <a:solidFill>
                <a:srgbClr val="0B5394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solidFill>
                  <a:srgbClr val="674EA7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Morado Claro</a:t>
            </a: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 para la </a:t>
            </a:r>
            <a:r>
              <a:rPr lang="en" sz="2000">
                <a:solidFill>
                  <a:srgbClr val="674EA7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APARIENCIA</a:t>
            </a:r>
            <a:endParaRPr sz="2000">
              <a:solidFill>
                <a:srgbClr val="674EA7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solidFill>
                  <a:srgbClr val="A64D7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Lila</a:t>
            </a: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 para </a:t>
            </a:r>
            <a:r>
              <a:rPr lang="en" sz="2000">
                <a:solidFill>
                  <a:srgbClr val="A64D79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SONIDO</a:t>
            </a:r>
            <a:endParaRPr sz="2000">
              <a:solidFill>
                <a:srgbClr val="A64D79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solidFill>
                  <a:srgbClr val="FFFF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Amarillo</a:t>
            </a: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 para </a:t>
            </a:r>
            <a:r>
              <a:rPr lang="en" sz="2000">
                <a:solidFill>
                  <a:srgbClr val="FFFF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EVENTOS</a:t>
            </a:r>
            <a:endParaRPr sz="2000">
              <a:solidFill>
                <a:srgbClr val="FFFF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solidFill>
                  <a:srgbClr val="E69138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Marrón Claro</a:t>
            </a: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 para </a:t>
            </a:r>
            <a:r>
              <a:rPr lang="en" sz="2000">
                <a:solidFill>
                  <a:srgbClr val="E69138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CONTROL</a:t>
            </a:r>
            <a:endParaRPr sz="2000">
              <a:solidFill>
                <a:srgbClr val="E69138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solidFill>
                  <a:srgbClr val="6D9EEB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Azul Claro</a:t>
            </a: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 para </a:t>
            </a:r>
            <a:r>
              <a:rPr lang="en" sz="2000">
                <a:solidFill>
                  <a:srgbClr val="6D9EEB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SENSORES</a:t>
            </a:r>
            <a:endParaRPr sz="2000">
              <a:solidFill>
                <a:srgbClr val="6D9EEB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solidFill>
                  <a:srgbClr val="38761D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Verde</a:t>
            </a: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 para </a:t>
            </a:r>
            <a:r>
              <a:rPr lang="en" sz="2000">
                <a:solidFill>
                  <a:srgbClr val="38761D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OPERADORES</a:t>
            </a:r>
            <a:endParaRPr sz="2000">
              <a:solidFill>
                <a:srgbClr val="38761D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solidFill>
                  <a:srgbClr val="F1C232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Naranja</a:t>
            </a: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 para </a:t>
            </a:r>
            <a:r>
              <a:rPr lang="en" sz="2000">
                <a:solidFill>
                  <a:srgbClr val="F1C232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DATOS(Variables)</a:t>
            </a:r>
            <a:endParaRPr sz="2000">
              <a:solidFill>
                <a:srgbClr val="F1C232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solidFill>
                  <a:srgbClr val="E06666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Rosado</a:t>
            </a:r>
            <a:r>
              <a:rPr lang="en" sz="2000">
                <a:latin typeface="Bubblegum Sans"/>
                <a:ea typeface="Bubblegum Sans"/>
                <a:cs typeface="Bubblegum Sans"/>
                <a:sym typeface="Bubblegum Sans"/>
              </a:rPr>
              <a:t> para </a:t>
            </a:r>
            <a:r>
              <a:rPr lang="en" sz="2000">
                <a:solidFill>
                  <a:srgbClr val="E06666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MIS BLOQUES</a:t>
            </a:r>
            <a:endParaRPr sz="2000">
              <a:solidFill>
                <a:srgbClr val="E06666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392" y="184950"/>
            <a:ext cx="732363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311700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FF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ÁREA DE ETIQUETAS</a:t>
            </a:r>
            <a:endParaRPr b="1" sz="3600">
              <a:solidFill>
                <a:srgbClr val="FF00FF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0" l="4725" r="77617" t="22546"/>
          <a:stretch/>
        </p:blipFill>
        <p:spPr>
          <a:xfrm>
            <a:off x="152725" y="919700"/>
            <a:ext cx="1669351" cy="411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5">
            <a:alphaModFix/>
          </a:blip>
          <a:srcRect b="1648" l="4706" r="78950" t="22369"/>
          <a:stretch/>
        </p:blipFill>
        <p:spPr>
          <a:xfrm>
            <a:off x="2237863" y="840225"/>
            <a:ext cx="1732450" cy="411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6">
            <a:alphaModFix/>
          </a:blip>
          <a:srcRect b="16608" l="4671" r="78846" t="21788"/>
          <a:stretch/>
        </p:blipFill>
        <p:spPr>
          <a:xfrm>
            <a:off x="4386088" y="840225"/>
            <a:ext cx="1883526" cy="39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7">
            <a:alphaModFix/>
          </a:blip>
          <a:srcRect b="11632" l="4777" r="78143" t="21970"/>
          <a:stretch/>
        </p:blipFill>
        <p:spPr>
          <a:xfrm>
            <a:off x="6720175" y="1283024"/>
            <a:ext cx="1883526" cy="367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